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2" r:id="rId3"/>
    <p:sldMasterId id="2147483653" r:id="rId4"/>
    <p:sldMasterId id="2147483654" r:id="rId5"/>
    <p:sldMasterId id="2147483655" r:id="rId6"/>
  </p:sldMasterIdLst>
  <p:notesMasterIdLst>
    <p:notesMasterId r:id="rId10"/>
  </p:notesMasterIdLst>
  <p:handoutMasterIdLst>
    <p:handoutMasterId r:id="rId11"/>
  </p:handoutMasterIdLst>
  <p:sldIdLst>
    <p:sldId id="1760" r:id="rId7"/>
    <p:sldId id="1761" r:id="rId8"/>
    <p:sldId id="1762" r:id="rId9"/>
  </p:sldIdLst>
  <p:sldSz cx="9144000" cy="6858000" type="screen4x3"/>
  <p:notesSz cx="10234613" cy="7099300"/>
  <p:defaultTextStyle>
    <a:defPPr>
      <a:defRPr lang="en-GB"/>
    </a:defPPr>
    <a:lvl1pPr algn="ctr" rtl="0" fontAlgn="base">
      <a:spcBef>
        <a:spcPct val="50000"/>
      </a:spcBef>
      <a:spcAft>
        <a:spcPct val="0"/>
      </a:spcAft>
      <a:defRPr sz="1400" kern="1200">
        <a:solidFill>
          <a:schemeClr val="folHlink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kern="1200">
        <a:solidFill>
          <a:schemeClr val="folHlink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kern="1200">
        <a:solidFill>
          <a:schemeClr val="folHlink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kern="1200">
        <a:solidFill>
          <a:schemeClr val="folHlink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kern="1200">
        <a:solidFill>
          <a:schemeClr val="fol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fol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fol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fol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folHlink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71">
          <p15:clr>
            <a:srgbClr val="A4A3A4"/>
          </p15:clr>
        </p15:guide>
        <p15:guide id="2" pos="2880">
          <p15:clr>
            <a:srgbClr val="A4A3A4"/>
          </p15:clr>
        </p15:guide>
        <p15:guide id="3" pos="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CC00CC"/>
    <a:srgbClr val="008000"/>
    <a:srgbClr val="FF00FF"/>
    <a:srgbClr val="009900"/>
    <a:srgbClr val="9900CC"/>
    <a:srgbClr val="FF6699"/>
    <a:srgbClr val="FF99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6" autoAdjust="0"/>
    <p:restoredTop sz="95374" autoAdjust="0"/>
  </p:normalViewPr>
  <p:slideViewPr>
    <p:cSldViewPr snapToGrid="0">
      <p:cViewPr varScale="1">
        <p:scale>
          <a:sx n="48" d="100"/>
          <a:sy n="48" d="100"/>
        </p:scale>
        <p:origin x="778" y="67"/>
      </p:cViewPr>
      <p:guideLst>
        <p:guide orient="horz" pos="1171"/>
        <p:guide pos="2880"/>
        <p:guide pos="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8388"/>
    </p:cViewPr>
  </p:sorterViewPr>
  <p:notesViewPr>
    <p:cSldViewPr snapToGrid="0">
      <p:cViewPr varScale="1">
        <p:scale>
          <a:sx n="73" d="100"/>
          <a:sy n="73" d="100"/>
        </p:scale>
        <p:origin x="2938" y="62"/>
      </p:cViewPr>
      <p:guideLst>
        <p:guide orient="horz" pos="2236"/>
        <p:guide pos="32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89" tIns="46845" rIns="93689" bIns="46845" numCol="1" anchor="t" anchorCtr="0" compatLnSpc="1">
            <a:prstTxWarp prst="textNoShape">
              <a:avLst/>
            </a:prstTxWarp>
          </a:bodyPr>
          <a:lstStyle>
            <a:lvl1pPr algn="l" defTabSz="93662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022" y="0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89" tIns="46845" rIns="93689" bIns="46845" numCol="1" anchor="t" anchorCtr="0" compatLnSpc="1">
            <a:prstTxWarp prst="textNoShape">
              <a:avLst/>
            </a:prstTxWarp>
          </a:bodyPr>
          <a:lstStyle>
            <a:lvl1pPr algn="r" defTabSz="93662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43619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89" tIns="46845" rIns="93689" bIns="46845" numCol="1" anchor="b" anchorCtr="0" compatLnSpc="1">
            <a:prstTxWarp prst="textNoShape">
              <a:avLst/>
            </a:prstTxWarp>
          </a:bodyPr>
          <a:lstStyle>
            <a:lvl1pPr algn="l" defTabSz="93662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022" y="6743619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89" tIns="46845" rIns="93689" bIns="46845" numCol="1" anchor="b" anchorCtr="0" compatLnSpc="1">
            <a:prstTxWarp prst="textNoShape">
              <a:avLst/>
            </a:prstTxWarp>
          </a:bodyPr>
          <a:lstStyle>
            <a:lvl1pPr algn="r" defTabSz="936625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464EFC-7EA6-4E45-8E6F-187EFB33ED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5107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l" defTabSz="990600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022" y="0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4863" y="533400"/>
            <a:ext cx="3546475" cy="2660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005" y="3371809"/>
            <a:ext cx="8188606" cy="319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3619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l" defTabSz="990600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022" y="6743619"/>
            <a:ext cx="4435304" cy="35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defRPr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E6683C-D866-419D-966C-4C8195AC11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96540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2939"/>
            <a:ext cx="9144000" cy="5115061"/>
          </a:xfrm>
          <a:prstGeom prst="rect">
            <a:avLst/>
          </a:prstGeom>
        </p:spPr>
      </p:pic>
      <p:sp>
        <p:nvSpPr>
          <p:cNvPr id="15" name="Subtit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6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0" y="1828800"/>
            <a:ext cx="7772400" cy="1470025"/>
          </a:xfrm>
          <a:prstGeom prst="rect">
            <a:avLst/>
          </a:prstGeom>
          <a:noFill/>
        </p:spPr>
        <p:txBody>
          <a:bodyPr/>
          <a:lstStyle>
            <a:lvl1pPr algn="ctr">
              <a:defRPr sz="3200" b="1">
                <a:solidFill>
                  <a:srgbClr val="26348C"/>
                </a:solidFill>
                <a:latin typeface="Arial (Headings)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 userDrawn="1"/>
        </p:nvSpPr>
        <p:spPr>
          <a:xfrm>
            <a:off x="3276126" y="6333850"/>
            <a:ext cx="249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Back</a:t>
            </a:r>
            <a:r>
              <a:rPr lang="en-US" u="sng" baseline="0" dirty="0" smtClean="0">
                <a:solidFill>
                  <a:schemeClr val="bg1"/>
                </a:solidFill>
              </a:rPr>
              <a:t> to Contents</a:t>
            </a:r>
            <a:endParaRPr lang="en-US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5572125" cy="495300"/>
          </a:xfrm>
          <a:prstGeom prst="rect">
            <a:avLst/>
          </a:prstGeom>
        </p:spPr>
        <p:txBody>
          <a:bodyPr anchor="ctr" anchorCtr="0"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7451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/>
          </p:cNvSpPr>
          <p:nvPr userDrawn="1"/>
        </p:nvSpPr>
        <p:spPr>
          <a:xfrm>
            <a:off x="218017" y="228600"/>
            <a:ext cx="5573184" cy="485775"/>
          </a:xfrm>
          <a:prstGeom prst="rect">
            <a:avLst/>
          </a:prstGeom>
          <a:gradFill>
            <a:gsLst>
              <a:gs pos="100000">
                <a:srgbClr val="F29200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Line 9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F292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299720"/>
            <a:ext cx="5572125" cy="495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8166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/>
          </p:cNvSpPr>
          <p:nvPr userDrawn="1"/>
        </p:nvSpPr>
        <p:spPr>
          <a:xfrm>
            <a:off x="218017" y="228600"/>
            <a:ext cx="5573184" cy="485775"/>
          </a:xfrm>
          <a:prstGeom prst="rect">
            <a:avLst/>
          </a:prstGeom>
          <a:gradFill>
            <a:gsLst>
              <a:gs pos="100000">
                <a:srgbClr val="F29200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3" name="Line 9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F292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299720"/>
            <a:ext cx="5572125" cy="4953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1726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1"/>
          <p:cNvSpPr txBox="1">
            <a:spLocks noChangeArrowheads="1"/>
          </p:cNvSpPr>
          <p:nvPr userDrawn="1"/>
        </p:nvSpPr>
        <p:spPr bwMode="auto">
          <a:xfrm>
            <a:off x="3991202" y="6386057"/>
            <a:ext cx="1044575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0" dirty="0" smtClean="0">
                <a:solidFill>
                  <a:schemeClr val="bg1"/>
                </a:solidFill>
              </a:rPr>
              <a:t>Slide </a:t>
            </a:r>
            <a:fld id="{6D09FA63-7AAC-4D7E-A2BF-509F9A8EC540}" type="slidenum">
              <a:rPr lang="en-GB" sz="1800" b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800" b="0" dirty="0">
              <a:solidFill>
                <a:schemeClr val="bg1"/>
              </a:solidFill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2" cstate="print"/>
          <a:srcRect b="14754"/>
          <a:stretch>
            <a:fillRect/>
          </a:stretch>
        </p:blipFill>
        <p:spPr bwMode="auto">
          <a:xfrm>
            <a:off x="7924800" y="6400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2939"/>
            <a:ext cx="9144000" cy="5115061"/>
          </a:xfrm>
          <a:prstGeom prst="rect">
            <a:avLst/>
          </a:prstGeom>
        </p:spPr>
      </p:pic>
      <p:sp>
        <p:nvSpPr>
          <p:cNvPr id="8" name="Text Box 11"/>
          <p:cNvSpPr txBox="1">
            <a:spLocks noChangeArrowheads="1"/>
          </p:cNvSpPr>
          <p:nvPr userDrawn="1"/>
        </p:nvSpPr>
        <p:spPr bwMode="auto">
          <a:xfrm>
            <a:off x="4049712" y="6326790"/>
            <a:ext cx="1044575" cy="36933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800" b="0" dirty="0" smtClean="0">
                <a:solidFill>
                  <a:schemeClr val="bg1"/>
                </a:solidFill>
              </a:rPr>
              <a:t>Slide </a:t>
            </a:r>
            <a:fld id="{6D09FA63-7AAC-4D7E-A2BF-509F9A8EC540}" type="slidenum">
              <a:rPr lang="en-GB" sz="1800" b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sz="1800" b="0" dirty="0">
              <a:solidFill>
                <a:schemeClr val="bg1"/>
              </a:solidFill>
            </a:endParaRPr>
          </a:p>
        </p:txBody>
      </p:sp>
      <p:sp>
        <p:nvSpPr>
          <p:cNvPr id="11" name="Subtit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752600"/>
          </a:xfrm>
          <a:prstGeom prst="rect">
            <a:avLst/>
          </a:prstGeom>
        </p:spPr>
        <p:txBody>
          <a:bodyPr/>
          <a:lstStyle>
            <a:lvl1pPr algn="ctr"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685800" y="1828800"/>
            <a:ext cx="7772400" cy="1470025"/>
          </a:xfrm>
          <a:prstGeom prst="rect">
            <a:avLst/>
          </a:prstGeom>
          <a:noFill/>
        </p:spPr>
        <p:txBody>
          <a:bodyPr/>
          <a:lstStyle>
            <a:lvl1pPr algn="ctr">
              <a:defRPr sz="3200" b="1">
                <a:solidFill>
                  <a:srgbClr val="26348C"/>
                </a:solidFill>
                <a:latin typeface="Arial (Headings)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5572125" cy="495300"/>
          </a:xfrm>
          <a:prstGeom prst="rect">
            <a:avLst/>
          </a:prstGeom>
        </p:spPr>
        <p:txBody>
          <a:bodyPr anchor="ctr" anchorCtr="0"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5572125" cy="495300"/>
          </a:xfrm>
          <a:prstGeom prst="rect">
            <a:avLst/>
          </a:prstGeom>
        </p:spPr>
        <p:txBody>
          <a:bodyPr anchor="ctr" anchorCtr="0"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228600"/>
            <a:ext cx="211455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1912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5572125" cy="495300"/>
          </a:xfrm>
          <a:prstGeom prst="rect">
            <a:avLst/>
          </a:prstGeom>
        </p:spPr>
        <p:txBody>
          <a:bodyPr anchor="ctr" anchorCtr="0"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" Target="../slides/slide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2939"/>
            <a:ext cx="9144000" cy="5115061"/>
          </a:xfrm>
          <a:prstGeom prst="rect">
            <a:avLst/>
          </a:prstGeom>
        </p:spPr>
      </p:pic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218017" y="228600"/>
            <a:ext cx="5573184" cy="485775"/>
          </a:xfrm>
          <a:prstGeom prst="rect">
            <a:avLst/>
          </a:prstGeom>
          <a:gradFill>
            <a:gsLst>
              <a:gs pos="0">
                <a:srgbClr val="26348C"/>
              </a:gs>
              <a:gs pos="100000">
                <a:srgbClr val="002060"/>
              </a:gs>
            </a:gsLst>
            <a:lin ang="0" scaled="1"/>
          </a:gradFill>
          <a:ln>
            <a:noFill/>
          </a:ln>
        </p:spPr>
        <p:txBody>
          <a:bodyPr vert="horz" lIns="91440" tIns="45720" rIns="91440" bIns="45720" rtlCol="0" anchor="ctr" anchorCtr="0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031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600" y="1090800"/>
            <a:ext cx="7887600" cy="47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Line 9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26348C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2" name="TextBox 1">
            <a:hlinkClick r:id="rId17" action="ppaction://hlinksldjump"/>
          </p:cNvPr>
          <p:cNvSpPr txBox="1"/>
          <p:nvPr userDrawn="1"/>
        </p:nvSpPr>
        <p:spPr>
          <a:xfrm>
            <a:off x="3276126" y="6333850"/>
            <a:ext cx="2494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/>
                </a:solidFill>
              </a:rPr>
              <a:t>Back</a:t>
            </a:r>
            <a:r>
              <a:rPr lang="en-US" u="sng" baseline="0" dirty="0" smtClean="0">
                <a:solidFill>
                  <a:schemeClr val="bg1"/>
                </a:solidFill>
              </a:rPr>
              <a:t> to Contents</a:t>
            </a:r>
            <a:endParaRPr lang="en-US" u="sng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923" r:id="rId13"/>
    <p:sldLayoutId id="2147483924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9pPr>
    </p:titleStyle>
    <p:bodyStyle>
      <a:lvl1pPr marL="177800" indent="-1778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 descr="rightside_band_pp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72200"/>
            <a:ext cx="9144000" cy="70167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5572125" cy="495300"/>
          </a:xfrm>
          <a:prstGeom prst="rect">
            <a:avLst/>
          </a:prstGeom>
          <a:gradFill rotWithShape="1">
            <a:gsLst>
              <a:gs pos="0">
                <a:srgbClr val="81C346"/>
              </a:gs>
              <a:gs pos="100000">
                <a:srgbClr val="00979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2054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 b="14754"/>
          <a:stretch>
            <a:fillRect/>
          </a:stretch>
        </p:blipFill>
        <p:spPr bwMode="auto">
          <a:xfrm>
            <a:off x="7924800" y="6400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9600" y="230400"/>
            <a:ext cx="25431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2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3886200" y="6324600"/>
            <a:ext cx="3276600" cy="30995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GB" dirty="0">
                <a:solidFill>
                  <a:schemeClr val="bg1"/>
                </a:solidFill>
                <a:hlinkClick r:id="" action="ppaction://noaction"/>
              </a:rPr>
              <a:t>Back to Contents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6400800" y="6338888"/>
            <a:ext cx="2667000" cy="3715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GB" sz="1800" dirty="0">
                <a:solidFill>
                  <a:schemeClr val="bg1"/>
                </a:solidFill>
              </a:rPr>
              <a:t>Slide </a:t>
            </a:r>
            <a:fld id="{ADC8531A-200D-48F1-9A41-41B4D6F321FF}" type="slidenum">
              <a:rPr lang="en-GB" sz="1800">
                <a:solidFill>
                  <a:schemeClr val="bg1"/>
                </a:solidFill>
              </a:rPr>
              <a:pPr algn="l">
                <a:defRPr/>
              </a:p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PT_BANNER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54738"/>
            <a:ext cx="9144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5" name="Line 3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009798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5572125" cy="495300"/>
          </a:xfrm>
          <a:prstGeom prst="rect">
            <a:avLst/>
          </a:prstGeom>
          <a:gradFill rotWithShape="1">
            <a:gsLst>
              <a:gs pos="0">
                <a:srgbClr val="81C346"/>
              </a:gs>
              <a:gs pos="100000">
                <a:srgbClr val="00979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5958" name="Text Box 6"/>
          <p:cNvSpPr txBox="1">
            <a:spLocks noChangeArrowheads="1"/>
          </p:cNvSpPr>
          <p:nvPr userDrawn="1"/>
        </p:nvSpPr>
        <p:spPr bwMode="auto">
          <a:xfrm>
            <a:off x="1371600" y="66294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900" dirty="0">
                <a:solidFill>
                  <a:schemeClr val="bg1"/>
                </a:solidFill>
                <a:latin typeface="Helvetica 65 Medium" pitchFamily="34" charset="0"/>
              </a:rPr>
              <a:t>LS-DYNA ENVIRONMENT</a:t>
            </a:r>
          </a:p>
        </p:txBody>
      </p:sp>
      <p:pic>
        <p:nvPicPr>
          <p:cNvPr id="3078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 b="14754"/>
          <a:stretch>
            <a:fillRect/>
          </a:stretch>
        </p:blipFill>
        <p:spPr bwMode="auto">
          <a:xfrm>
            <a:off x="7924800" y="6400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080" name="Picture 9" descr="d3plot_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228600"/>
            <a:ext cx="25146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62" name="Text Box 10"/>
          <p:cNvSpPr txBox="1">
            <a:spLocks noChangeArrowheads="1"/>
          </p:cNvSpPr>
          <p:nvPr userDrawn="1"/>
        </p:nvSpPr>
        <p:spPr bwMode="auto">
          <a:xfrm>
            <a:off x="6400800" y="6338888"/>
            <a:ext cx="2667000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GB" sz="1800" dirty="0">
                <a:solidFill>
                  <a:schemeClr val="bg1"/>
                </a:solidFill>
              </a:rPr>
              <a:t>Slide </a:t>
            </a:r>
            <a:fld id="{A8EAFB31-6931-4140-8DCD-F0BBB8FEEA53}" type="slidenum">
              <a:rPr lang="en-GB" sz="1800">
                <a:solidFill>
                  <a:schemeClr val="bg1"/>
                </a:solidFill>
              </a:rPr>
              <a:pPr algn="l">
                <a:defRPr/>
              </a:p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PT_BANNER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54738"/>
            <a:ext cx="9144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79" name="Line 3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009798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5572125" cy="495300"/>
          </a:xfrm>
          <a:prstGeom prst="rect">
            <a:avLst/>
          </a:prstGeom>
          <a:gradFill rotWithShape="1">
            <a:gsLst>
              <a:gs pos="0">
                <a:srgbClr val="81C346"/>
              </a:gs>
              <a:gs pos="100000">
                <a:srgbClr val="00979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6982" name="Text Box 6"/>
          <p:cNvSpPr txBox="1">
            <a:spLocks noChangeArrowheads="1"/>
          </p:cNvSpPr>
          <p:nvPr userDrawn="1"/>
        </p:nvSpPr>
        <p:spPr bwMode="auto">
          <a:xfrm>
            <a:off x="1371600" y="66294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900" dirty="0">
                <a:solidFill>
                  <a:schemeClr val="bg1"/>
                </a:solidFill>
                <a:latin typeface="Helvetica 65 Medium" pitchFamily="34" charset="0"/>
              </a:rPr>
              <a:t>LS-DYNA ENVIRONMENT</a:t>
            </a:r>
          </a:p>
        </p:txBody>
      </p:sp>
      <p:pic>
        <p:nvPicPr>
          <p:cNvPr id="4102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 b="14754"/>
          <a:stretch>
            <a:fillRect/>
          </a:stretch>
        </p:blipFill>
        <p:spPr bwMode="auto">
          <a:xfrm>
            <a:off x="7924800" y="6400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4104" name="Picture 9" descr="this_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228600"/>
            <a:ext cx="25225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6" name="Text Box 10"/>
          <p:cNvSpPr txBox="1">
            <a:spLocks noChangeArrowheads="1"/>
          </p:cNvSpPr>
          <p:nvPr userDrawn="1"/>
        </p:nvSpPr>
        <p:spPr bwMode="auto">
          <a:xfrm>
            <a:off x="6400800" y="6338888"/>
            <a:ext cx="2667000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GB" sz="1800" dirty="0">
                <a:solidFill>
                  <a:schemeClr val="bg1"/>
                </a:solidFill>
              </a:rPr>
              <a:t>Slide </a:t>
            </a:r>
            <a:fld id="{C869B5E8-86B4-483F-A0C6-07546A1781DD}" type="slidenum">
              <a:rPr lang="en-GB" sz="1800">
                <a:solidFill>
                  <a:schemeClr val="bg1"/>
                </a:solidFill>
              </a:rPr>
              <a:pPr algn="l">
                <a:defRPr/>
              </a:p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PT_BANNER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54738"/>
            <a:ext cx="9144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03" name="Line 3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009798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5572125" cy="495300"/>
          </a:xfrm>
          <a:prstGeom prst="rect">
            <a:avLst/>
          </a:prstGeom>
          <a:gradFill rotWithShape="1">
            <a:gsLst>
              <a:gs pos="0">
                <a:srgbClr val="81C346"/>
              </a:gs>
              <a:gs pos="100000">
                <a:srgbClr val="00979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8006" name="Text Box 6"/>
          <p:cNvSpPr txBox="1">
            <a:spLocks noChangeArrowheads="1"/>
          </p:cNvSpPr>
          <p:nvPr userDrawn="1"/>
        </p:nvSpPr>
        <p:spPr bwMode="auto">
          <a:xfrm>
            <a:off x="1371600" y="66294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900" dirty="0">
                <a:solidFill>
                  <a:schemeClr val="bg1"/>
                </a:solidFill>
                <a:latin typeface="Helvetica 65 Medium" pitchFamily="34" charset="0"/>
              </a:rPr>
              <a:t>LS-DYNA ENVIRONMENT</a:t>
            </a:r>
          </a:p>
        </p:txBody>
      </p:sp>
      <p:pic>
        <p:nvPicPr>
          <p:cNvPr id="5126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 b="14754"/>
          <a:stretch>
            <a:fillRect/>
          </a:stretch>
        </p:blipFill>
        <p:spPr bwMode="auto">
          <a:xfrm>
            <a:off x="7924800" y="6400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128" name="Picture 9" descr="reporter_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228600"/>
            <a:ext cx="25225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010" name="Text Box 10"/>
          <p:cNvSpPr txBox="1">
            <a:spLocks noChangeArrowheads="1"/>
          </p:cNvSpPr>
          <p:nvPr userDrawn="1"/>
        </p:nvSpPr>
        <p:spPr bwMode="auto">
          <a:xfrm>
            <a:off x="6400800" y="6338888"/>
            <a:ext cx="2667000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GB" sz="1800" dirty="0">
                <a:solidFill>
                  <a:schemeClr val="bg1"/>
                </a:solidFill>
              </a:rPr>
              <a:t>Slide </a:t>
            </a:r>
            <a:fld id="{A8722348-8689-4E26-9C9D-7737004BEF4A}" type="slidenum">
              <a:rPr lang="en-GB" sz="1800">
                <a:solidFill>
                  <a:schemeClr val="bg1"/>
                </a:solidFill>
              </a:rPr>
              <a:pPr algn="l">
                <a:defRPr/>
              </a:p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PT_BANNER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154738"/>
            <a:ext cx="9144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7" name="Line 3"/>
          <p:cNvSpPr>
            <a:spLocks noChangeShapeType="1"/>
          </p:cNvSpPr>
          <p:nvPr userDrawn="1"/>
        </p:nvSpPr>
        <p:spPr bwMode="auto">
          <a:xfrm>
            <a:off x="5986463" y="228600"/>
            <a:ext cx="0" cy="485775"/>
          </a:xfrm>
          <a:prstGeom prst="line">
            <a:avLst/>
          </a:prstGeom>
          <a:noFill/>
          <a:ln w="9525">
            <a:solidFill>
              <a:srgbClr val="009798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5572125" cy="495300"/>
          </a:xfrm>
          <a:prstGeom prst="rect">
            <a:avLst/>
          </a:prstGeom>
          <a:gradFill rotWithShape="1">
            <a:gsLst>
              <a:gs pos="0">
                <a:srgbClr val="81C346"/>
              </a:gs>
              <a:gs pos="100000">
                <a:srgbClr val="009798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9030" name="Text Box 6"/>
          <p:cNvSpPr txBox="1">
            <a:spLocks noChangeArrowheads="1"/>
          </p:cNvSpPr>
          <p:nvPr userDrawn="1"/>
        </p:nvSpPr>
        <p:spPr bwMode="auto">
          <a:xfrm>
            <a:off x="1371600" y="66294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GB" sz="900" dirty="0">
                <a:solidFill>
                  <a:schemeClr val="bg1"/>
                </a:solidFill>
                <a:latin typeface="Helvetica 65 Medium" pitchFamily="34" charset="0"/>
              </a:rPr>
              <a:t>LS-DYNA ENVIRONMENT</a:t>
            </a:r>
          </a:p>
        </p:txBody>
      </p:sp>
      <p:pic>
        <p:nvPicPr>
          <p:cNvPr id="6150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 b="14754"/>
          <a:stretch>
            <a:fillRect/>
          </a:stretch>
        </p:blipFill>
        <p:spPr bwMode="auto">
          <a:xfrm>
            <a:off x="7924800" y="64008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6152" name="Picture 9" descr="shell_logo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248400" y="228600"/>
            <a:ext cx="25225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34" name="Text Box 10"/>
          <p:cNvSpPr txBox="1">
            <a:spLocks noChangeArrowheads="1"/>
          </p:cNvSpPr>
          <p:nvPr userDrawn="1"/>
        </p:nvSpPr>
        <p:spPr bwMode="auto">
          <a:xfrm>
            <a:off x="6400800" y="6338888"/>
            <a:ext cx="2667000" cy="3667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defRPr/>
            </a:pPr>
            <a:r>
              <a:rPr lang="en-GB" sz="1800" dirty="0">
                <a:solidFill>
                  <a:schemeClr val="bg1"/>
                </a:solidFill>
              </a:rPr>
              <a:t>Slide </a:t>
            </a:r>
            <a:fld id="{B2D7FEA4-9ED4-4CFE-B521-C399C0E96307}" type="slidenum">
              <a:rPr lang="en-GB" sz="1800">
                <a:solidFill>
                  <a:schemeClr val="bg1"/>
                </a:solidFill>
              </a:rPr>
              <a:pPr algn="l">
                <a:defRPr/>
              </a:pPr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fol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folHlink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folHlink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fol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DOE substitution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16964" y="2031167"/>
            <a:ext cx="6872990" cy="3732734"/>
          </a:xfrm>
          <a:prstGeom prst="rect">
            <a:avLst/>
          </a:prstGeom>
        </p:spPr>
        <p:txBody>
          <a:bodyPr/>
          <a:lstStyle>
            <a:lvl1pPr marL="1778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9pPr>
          </a:lstStyle>
          <a:p>
            <a:r>
              <a:rPr lang="en-GB" sz="1800" kern="0" smtClean="0">
                <a:sym typeface="Wingdings" panose="05000000000000000000" pitchFamily="2" charset="2"/>
              </a:rPr>
              <a:t>The JavaScript DOE_substitution.js allows you to insert information from a .csv file into a keyword template written in a specific format.</a:t>
            </a:r>
          </a:p>
          <a:p>
            <a:pPr marL="0" indent="0">
              <a:buFontTx/>
              <a:buNone/>
            </a:pPr>
            <a:endParaRPr lang="en-GB" sz="1800" kern="0" smtClean="0">
              <a:sym typeface="Wingdings" panose="05000000000000000000" pitchFamily="2" charset="2"/>
            </a:endParaRPr>
          </a:p>
          <a:p>
            <a:r>
              <a:rPr lang="en-GB" sz="1800" kern="0" smtClean="0">
                <a:sym typeface="Wingdings" panose="05000000000000000000" pitchFamily="2" charset="2"/>
              </a:rPr>
              <a:t>The script should be run from the button </a:t>
            </a:r>
            <a:r>
              <a:rPr lang="en-GB" sz="1800" i="1" kern="0" smtClean="0">
                <a:sym typeface="Wingdings" panose="05000000000000000000" pitchFamily="2" charset="2"/>
              </a:rPr>
              <a:t>Tools -&gt; Script </a:t>
            </a:r>
            <a:r>
              <a:rPr lang="en-GB" sz="1800" kern="0" smtClean="0">
                <a:sym typeface="Wingdings" panose="05000000000000000000" pitchFamily="2" charset="2"/>
              </a:rPr>
              <a:t>in Primer.</a:t>
            </a:r>
          </a:p>
          <a:p>
            <a:pPr marL="800100" lvl="1" indent="-342900">
              <a:buFont typeface="+mj-lt"/>
              <a:buAutoNum type="arabicPeriod"/>
            </a:pPr>
            <a:endParaRPr lang="en-GB" kern="0" smtClean="0">
              <a:sym typeface="Wingdings" panose="05000000000000000000" pitchFamily="2" charset="2"/>
            </a:endParaRPr>
          </a:p>
          <a:p>
            <a:endParaRPr lang="en-GB" sz="1800" kern="0" smtClean="0">
              <a:sym typeface="Wingdings" panose="05000000000000000000" pitchFamily="2" charset="2"/>
            </a:endParaRPr>
          </a:p>
          <a:p>
            <a:endParaRPr lang="en-GB" sz="1800" kern="0" smtClean="0">
              <a:sym typeface="Wingdings" panose="05000000000000000000" pitchFamily="2" charset="2"/>
            </a:endParaRPr>
          </a:p>
          <a:p>
            <a:endParaRPr lang="en-GB" sz="1800" kern="0" smtClean="0">
              <a:sym typeface="Wingdings" panose="05000000000000000000" pitchFamily="2" charset="2"/>
            </a:endParaRPr>
          </a:p>
          <a:p>
            <a:endParaRPr lang="en-GB" sz="1800" kern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8257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Syntax for the template keyword file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199" y="1447800"/>
            <a:ext cx="7862341" cy="4525963"/>
          </a:xfrm>
          <a:prstGeom prst="rect">
            <a:avLst/>
          </a:prstGeom>
        </p:spPr>
        <p:txBody>
          <a:bodyPr/>
          <a:lstStyle>
            <a:lvl1pPr marL="1778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9pPr>
          </a:lstStyle>
          <a:p>
            <a:r>
              <a:rPr lang="en-GB" sz="1800" kern="0" dirty="0" smtClean="0">
                <a:sym typeface="Wingdings" panose="05000000000000000000" pitchFamily="2" charset="2"/>
              </a:rPr>
              <a:t>Lines of the form</a:t>
            </a:r>
          </a:p>
          <a:p>
            <a:pPr marL="0" indent="0">
              <a:buFontTx/>
              <a:buNone/>
            </a:pPr>
            <a:r>
              <a:rPr lang="en-GB" sz="1800" kern="0" dirty="0" smtClean="0">
                <a:sym typeface="Wingdings" panose="05000000000000000000" pitchFamily="2" charset="2"/>
              </a:rPr>
              <a:t>$------ PARAMETERS: COLUMNS B,C,D FROM DOE -----</a:t>
            </a:r>
          </a:p>
          <a:p>
            <a:pPr marL="0" indent="0">
              <a:buFontTx/>
              <a:buNone/>
            </a:pPr>
            <a:r>
              <a:rPr lang="en-GB" sz="1800" kern="0" dirty="0" smtClean="0">
                <a:sym typeface="Wingdings" panose="05000000000000000000" pitchFamily="2" charset="2"/>
              </a:rPr>
              <a:t>will be replaced by *PARAMETER cards in the LS-DYNA format, where each column letter specified corresponds to a parameter. The name is given by the first line in the csv file at the respective column, and the value is given by each individual row.</a:t>
            </a:r>
          </a:p>
          <a:p>
            <a:pPr marL="0" indent="0">
              <a:buFontTx/>
              <a:buNone/>
            </a:pPr>
            <a:endParaRPr lang="en-GB" sz="1800" kern="0" dirty="0" smtClean="0">
              <a:sym typeface="Wingdings" panose="05000000000000000000" pitchFamily="2" charset="2"/>
            </a:endParaRPr>
          </a:p>
          <a:p>
            <a:r>
              <a:rPr lang="en-GB" sz="1800" kern="0" dirty="0" smtClean="0">
                <a:sym typeface="Wingdings" panose="05000000000000000000" pitchFamily="2" charset="2"/>
              </a:rPr>
              <a:t>When reading lines like</a:t>
            </a:r>
          </a:p>
          <a:p>
            <a:pPr marL="0" indent="0">
              <a:buFontTx/>
              <a:buNone/>
            </a:pPr>
            <a:r>
              <a:rPr lang="en-GB" sz="1800" kern="0" dirty="0" smtClean="0">
                <a:sym typeface="Wingdings" panose="05000000000000000000" pitchFamily="2" charset="2"/>
              </a:rPr>
              <a:t>$------ COLUMN F FROM DOE -----</a:t>
            </a:r>
          </a:p>
          <a:p>
            <a:pPr marL="0" indent="0">
              <a:buFontTx/>
              <a:buNone/>
            </a:pPr>
            <a:r>
              <a:rPr lang="en-GB" sz="1800" kern="0" dirty="0" smtClean="0">
                <a:sym typeface="Wingdings" panose="05000000000000000000" pitchFamily="2" charset="2"/>
              </a:rPr>
              <a:t>the contents of the field in column F will be inserted whenever there is the pattern XX in the template file until the next line of this format specifying another column.</a:t>
            </a:r>
          </a:p>
          <a:p>
            <a:endParaRPr lang="en-GB" sz="1800" kern="0" dirty="0" smtClean="0">
              <a:sym typeface="Wingdings" panose="05000000000000000000" pitchFamily="2" charset="2"/>
            </a:endParaRPr>
          </a:p>
          <a:p>
            <a:endParaRPr lang="en-GB" sz="1800" kern="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2725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</a:t>
            </a:r>
            <a:r>
              <a:rPr lang="en-GB"/>
              <a:t>The interface of the script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447800"/>
            <a:ext cx="4931764" cy="4525963"/>
          </a:xfrm>
          <a:prstGeom prst="rect">
            <a:avLst/>
          </a:prstGeom>
        </p:spPr>
        <p:txBody>
          <a:bodyPr/>
          <a:lstStyle>
            <a:lvl1pPr marL="177800" indent="-1778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folHlink"/>
                </a:solidFill>
                <a:latin typeface="+mn-lt"/>
              </a:defRPr>
            </a:lvl9pPr>
          </a:lstStyle>
          <a:p>
            <a:r>
              <a:rPr lang="en-GB" sz="1800" kern="0" smtClean="0">
                <a:sym typeface="Wingdings" panose="05000000000000000000" pitchFamily="2" charset="2"/>
              </a:rPr>
              <a:t>When running the script from Tools -&gt; Script, you are asked to select the following:</a:t>
            </a:r>
          </a:p>
          <a:p>
            <a:r>
              <a:rPr lang="en-GB" sz="1800" kern="0" smtClean="0">
                <a:sym typeface="Wingdings" panose="05000000000000000000" pitchFamily="2" charset="2"/>
              </a:rPr>
              <a:t>the csv file with the data to be inserted,</a:t>
            </a:r>
          </a:p>
          <a:p>
            <a:r>
              <a:rPr lang="en-GB" sz="1800" kern="0" smtClean="0">
                <a:sym typeface="Wingdings" panose="05000000000000000000" pitchFamily="2" charset="2"/>
              </a:rPr>
              <a:t>the template keyword file with the special comment lines in the syntax specified above,</a:t>
            </a:r>
          </a:p>
          <a:p>
            <a:r>
              <a:rPr lang="en-GB" sz="1800" kern="0" smtClean="0">
                <a:sym typeface="Wingdings" panose="05000000000000000000" pitchFamily="2" charset="2"/>
              </a:rPr>
              <a:t>a directory for the output. This should be empty initially to avoid overwriting files. For each line in the csv file a new subdirectory point_xxx with a keyword file point_xxx.key will be created, where xxx is read from the column with header </a:t>
            </a:r>
            <a:r>
              <a:rPr lang="en-GB" sz="1800" i="1" kern="0" smtClean="0">
                <a:sym typeface="Wingdings" panose="05000000000000000000" pitchFamily="2" charset="2"/>
              </a:rPr>
              <a:t>Point</a:t>
            </a:r>
            <a:r>
              <a:rPr lang="en-GB" sz="1800" kern="0" smtClean="0">
                <a:sym typeface="Wingdings" panose="05000000000000000000" pitchFamily="2" charset="2"/>
              </a:rPr>
              <a:t> in the csv file.</a:t>
            </a:r>
            <a:endParaRPr lang="en-GB" sz="1800" kern="0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500" y="2117204"/>
            <a:ext cx="2247900" cy="962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137" y="3710781"/>
            <a:ext cx="195262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93821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Design">
  <a:themeElements>
    <a:clrScheme name="1_Default Design 1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5F5F5F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F5F5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2_Default Design 1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5F5F5F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F5F5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3_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F5F5F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F5F5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4_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F5F5F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F5F5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Default Design">
  <a:themeElements>
    <a:clrScheme name="5_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F5F5F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F5F5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6_Default Design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5F5F5F"/>
      </a:folHlink>
    </a:clrScheme>
    <a:fontScheme name="6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6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5F5F5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53032</TotalTime>
  <Words>250</Words>
  <Application>Microsoft Office PowerPoint</Application>
  <PresentationFormat>On-screen Show (4:3)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</vt:i4>
      </vt:variant>
    </vt:vector>
  </HeadingPairs>
  <TitlesOfParts>
    <vt:vector size="13" baseType="lpstr">
      <vt:lpstr>Arial</vt:lpstr>
      <vt:lpstr>Arial (Headings)</vt:lpstr>
      <vt:lpstr>Helvetica 65 Medium</vt:lpstr>
      <vt:lpstr>Wingdings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DOE substitution</vt:lpstr>
      <vt:lpstr>1. Syntax for the template keyword file</vt:lpstr>
      <vt:lpstr>2. The interface of the script</vt:lpstr>
    </vt:vector>
  </TitlesOfParts>
  <Company>Arup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Oasys software</dc:title>
  <dc:creator>Richard Sturt</dc:creator>
  <cp:lastModifiedBy>Moritz Rodenhausen</cp:lastModifiedBy>
  <cp:revision>1897</cp:revision>
  <cp:lastPrinted>2016-11-03T09:38:34Z</cp:lastPrinted>
  <dcterms:created xsi:type="dcterms:W3CDTF">2005-08-17T08:48:21Z</dcterms:created>
  <dcterms:modified xsi:type="dcterms:W3CDTF">2017-01-10T16:01:11Z</dcterms:modified>
</cp:coreProperties>
</file>